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78" r:id="rId5"/>
    <p:sldId id="294" r:id="rId6"/>
    <p:sldId id="279" r:id="rId7"/>
    <p:sldId id="280" r:id="rId8"/>
    <p:sldId id="283" r:id="rId9"/>
    <p:sldId id="282" r:id="rId10"/>
    <p:sldId id="284" r:id="rId11"/>
    <p:sldId id="285" r:id="rId12"/>
    <p:sldId id="286" r:id="rId13"/>
    <p:sldId id="291" r:id="rId14"/>
    <p:sldId id="287" r:id="rId15"/>
    <p:sldId id="288" r:id="rId16"/>
    <p:sldId id="292" r:id="rId17"/>
    <p:sldId id="290" r:id="rId18"/>
    <p:sldId id="293" r:id="rId19"/>
    <p:sldId id="281"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fr/illustrations/merci-note-merci-noter-message-1428147/"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pt/logotipo-html-html5-%C3%ADcone-2582748/" TargetMode="External"/><Relationship Id="rId7" Type="http://schemas.openxmlformats.org/officeDocument/2006/relationships/hyperlink" Target="https://starbeamrainbowlabs.com/code/phpatomgenerator/"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smlpoints.com/notes-css-vertical-horizontal-align-method-collection.html"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500" dirty="0"/>
              <a:t>Prejudice Tracker</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B91D-9CCA-8503-0A13-E18BED40F8AA}"/>
              </a:ext>
            </a:extLst>
          </p:cNvPr>
          <p:cNvSpPr>
            <a:spLocks noGrp="1"/>
          </p:cNvSpPr>
          <p:nvPr>
            <p:ph type="title"/>
          </p:nvPr>
        </p:nvSpPr>
        <p:spPr>
          <a:xfrm>
            <a:off x="913795" y="609600"/>
            <a:ext cx="10353762" cy="757084"/>
          </a:xfrm>
        </p:spPr>
        <p:txBody>
          <a:bodyPr>
            <a:normAutofit/>
          </a:bodyPr>
          <a:lstStyle/>
          <a:p>
            <a:r>
              <a:rPr lang="en-IN" sz="3200" b="1" u="sng" dirty="0"/>
              <a:t>Forgot Password / Reset Password</a:t>
            </a:r>
          </a:p>
        </p:txBody>
      </p:sp>
      <p:pic>
        <p:nvPicPr>
          <p:cNvPr id="5" name="Picture 4">
            <a:extLst>
              <a:ext uri="{FF2B5EF4-FFF2-40B4-BE49-F238E27FC236}">
                <a16:creationId xmlns:a16="http://schemas.microsoft.com/office/drawing/2014/main" id="{C853C9D8-10D6-0D04-5DFD-A18760D93E9D}"/>
              </a:ext>
            </a:extLst>
          </p:cNvPr>
          <p:cNvPicPr>
            <a:picLocks noChangeAspect="1"/>
          </p:cNvPicPr>
          <p:nvPr/>
        </p:nvPicPr>
        <p:blipFill>
          <a:blip r:embed="rId2"/>
          <a:stretch>
            <a:fillRect/>
          </a:stretch>
        </p:blipFill>
        <p:spPr>
          <a:xfrm>
            <a:off x="1445342" y="1366684"/>
            <a:ext cx="8839200" cy="4974290"/>
          </a:xfrm>
          <a:prstGeom prst="rect">
            <a:avLst/>
          </a:prstGeom>
        </p:spPr>
      </p:pic>
    </p:spTree>
    <p:extLst>
      <p:ext uri="{BB962C8B-B14F-4D97-AF65-F5344CB8AC3E}">
        <p14:creationId xmlns:p14="http://schemas.microsoft.com/office/powerpoint/2010/main" val="1838282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4E6A-AC8C-9407-2A14-59E9359DF6C2}"/>
              </a:ext>
            </a:extLst>
          </p:cNvPr>
          <p:cNvSpPr>
            <a:spLocks noGrp="1"/>
          </p:cNvSpPr>
          <p:nvPr>
            <p:ph type="title"/>
          </p:nvPr>
        </p:nvSpPr>
        <p:spPr>
          <a:xfrm>
            <a:off x="422182" y="435936"/>
            <a:ext cx="10353762" cy="914400"/>
          </a:xfrm>
        </p:spPr>
        <p:txBody>
          <a:bodyPr>
            <a:normAutofit/>
          </a:bodyPr>
          <a:lstStyle/>
          <a:p>
            <a:r>
              <a:rPr lang="en-IN" sz="3600" b="1" u="sng" dirty="0"/>
              <a:t>Reporting Form</a:t>
            </a:r>
          </a:p>
        </p:txBody>
      </p:sp>
      <p:pic>
        <p:nvPicPr>
          <p:cNvPr id="5" name="Content Placeholder 4">
            <a:extLst>
              <a:ext uri="{FF2B5EF4-FFF2-40B4-BE49-F238E27FC236}">
                <a16:creationId xmlns:a16="http://schemas.microsoft.com/office/drawing/2014/main" id="{8ECEA8A8-BCA4-0B2C-032C-A2802C0B6CBA}"/>
              </a:ext>
            </a:extLst>
          </p:cNvPr>
          <p:cNvPicPr>
            <a:picLocks noGrp="1" noChangeAspect="1"/>
          </p:cNvPicPr>
          <p:nvPr>
            <p:ph idx="1"/>
          </p:nvPr>
        </p:nvPicPr>
        <p:blipFill>
          <a:blip r:embed="rId2"/>
          <a:stretch>
            <a:fillRect/>
          </a:stretch>
        </p:blipFill>
        <p:spPr>
          <a:xfrm>
            <a:off x="1730475" y="1346193"/>
            <a:ext cx="8485239" cy="2936529"/>
          </a:xfrm>
        </p:spPr>
      </p:pic>
      <p:pic>
        <p:nvPicPr>
          <p:cNvPr id="4" name="Picture 3">
            <a:extLst>
              <a:ext uri="{FF2B5EF4-FFF2-40B4-BE49-F238E27FC236}">
                <a16:creationId xmlns:a16="http://schemas.microsoft.com/office/drawing/2014/main" id="{8591E612-A343-D377-3B64-D49D7675FE9D}"/>
              </a:ext>
            </a:extLst>
          </p:cNvPr>
          <p:cNvPicPr>
            <a:picLocks noChangeAspect="1"/>
          </p:cNvPicPr>
          <p:nvPr/>
        </p:nvPicPr>
        <p:blipFill>
          <a:blip r:embed="rId3"/>
          <a:stretch>
            <a:fillRect/>
          </a:stretch>
        </p:blipFill>
        <p:spPr>
          <a:xfrm>
            <a:off x="1730476" y="4278579"/>
            <a:ext cx="8485239" cy="2259873"/>
          </a:xfrm>
          <a:prstGeom prst="rect">
            <a:avLst/>
          </a:prstGeom>
        </p:spPr>
      </p:pic>
    </p:spTree>
    <p:extLst>
      <p:ext uri="{BB962C8B-B14F-4D97-AF65-F5344CB8AC3E}">
        <p14:creationId xmlns:p14="http://schemas.microsoft.com/office/powerpoint/2010/main" val="1874602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FA798-F30E-D2B1-1EC5-5499EADC17E3}"/>
              </a:ext>
            </a:extLst>
          </p:cNvPr>
          <p:cNvSpPr>
            <a:spLocks noGrp="1"/>
          </p:cNvSpPr>
          <p:nvPr>
            <p:ph type="title"/>
          </p:nvPr>
        </p:nvSpPr>
        <p:spPr>
          <a:xfrm>
            <a:off x="913795" y="609600"/>
            <a:ext cx="10353762" cy="815163"/>
          </a:xfrm>
        </p:spPr>
        <p:txBody>
          <a:bodyPr/>
          <a:lstStyle/>
          <a:p>
            <a:r>
              <a:rPr lang="en-IN" dirty="0"/>
              <a:t>History</a:t>
            </a:r>
          </a:p>
        </p:txBody>
      </p:sp>
      <p:pic>
        <p:nvPicPr>
          <p:cNvPr id="5" name="Content Placeholder 4">
            <a:extLst>
              <a:ext uri="{FF2B5EF4-FFF2-40B4-BE49-F238E27FC236}">
                <a16:creationId xmlns:a16="http://schemas.microsoft.com/office/drawing/2014/main" id="{8686D61F-1B60-9088-3F15-4DB2FC444953}"/>
              </a:ext>
            </a:extLst>
          </p:cNvPr>
          <p:cNvPicPr>
            <a:picLocks noGrp="1" noChangeAspect="1"/>
          </p:cNvPicPr>
          <p:nvPr>
            <p:ph idx="1"/>
          </p:nvPr>
        </p:nvPicPr>
        <p:blipFill>
          <a:blip r:embed="rId2"/>
          <a:stretch>
            <a:fillRect/>
          </a:stretch>
        </p:blipFill>
        <p:spPr>
          <a:xfrm>
            <a:off x="924443" y="1605516"/>
            <a:ext cx="10343114" cy="4752754"/>
          </a:xfrm>
        </p:spPr>
      </p:pic>
    </p:spTree>
    <p:extLst>
      <p:ext uri="{BB962C8B-B14F-4D97-AF65-F5344CB8AC3E}">
        <p14:creationId xmlns:p14="http://schemas.microsoft.com/office/powerpoint/2010/main" val="413818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AE81-3F89-53A5-C2CF-C418A34572E7}"/>
              </a:ext>
            </a:extLst>
          </p:cNvPr>
          <p:cNvSpPr>
            <a:spLocks noGrp="1"/>
          </p:cNvSpPr>
          <p:nvPr>
            <p:ph type="title"/>
          </p:nvPr>
        </p:nvSpPr>
        <p:spPr>
          <a:xfrm>
            <a:off x="919119" y="422787"/>
            <a:ext cx="10353762" cy="845574"/>
          </a:xfrm>
        </p:spPr>
        <p:txBody>
          <a:bodyPr>
            <a:normAutofit/>
          </a:bodyPr>
          <a:lstStyle/>
          <a:p>
            <a:r>
              <a:rPr lang="en-IN" sz="3200" b="1" u="sng" dirty="0"/>
              <a:t>Incident Details and Suggestions </a:t>
            </a:r>
          </a:p>
        </p:txBody>
      </p:sp>
      <p:pic>
        <p:nvPicPr>
          <p:cNvPr id="5" name="Picture 4">
            <a:extLst>
              <a:ext uri="{FF2B5EF4-FFF2-40B4-BE49-F238E27FC236}">
                <a16:creationId xmlns:a16="http://schemas.microsoft.com/office/drawing/2014/main" id="{EF037D5C-26C8-94A4-7DF6-89F061ADED72}"/>
              </a:ext>
            </a:extLst>
          </p:cNvPr>
          <p:cNvPicPr>
            <a:picLocks noChangeAspect="1"/>
          </p:cNvPicPr>
          <p:nvPr/>
        </p:nvPicPr>
        <p:blipFill>
          <a:blip r:embed="rId2"/>
          <a:stretch>
            <a:fillRect/>
          </a:stretch>
        </p:blipFill>
        <p:spPr>
          <a:xfrm>
            <a:off x="1622322" y="1455174"/>
            <a:ext cx="8849033" cy="5008645"/>
          </a:xfrm>
          <a:prstGeom prst="rect">
            <a:avLst/>
          </a:prstGeom>
        </p:spPr>
      </p:pic>
    </p:spTree>
    <p:extLst>
      <p:ext uri="{BB962C8B-B14F-4D97-AF65-F5344CB8AC3E}">
        <p14:creationId xmlns:p14="http://schemas.microsoft.com/office/powerpoint/2010/main" val="108906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4DAF-BB29-FF95-791C-6E9FC81B89D5}"/>
              </a:ext>
            </a:extLst>
          </p:cNvPr>
          <p:cNvSpPr>
            <a:spLocks noGrp="1"/>
          </p:cNvSpPr>
          <p:nvPr>
            <p:ph type="title"/>
          </p:nvPr>
        </p:nvSpPr>
        <p:spPr>
          <a:xfrm>
            <a:off x="919119" y="308344"/>
            <a:ext cx="10353762" cy="701749"/>
          </a:xfrm>
        </p:spPr>
        <p:txBody>
          <a:bodyPr>
            <a:normAutofit/>
          </a:bodyPr>
          <a:lstStyle/>
          <a:p>
            <a:r>
              <a:rPr lang="en-IN" sz="3200" b="1" u="sng" dirty="0"/>
              <a:t>Learning Resources</a:t>
            </a:r>
          </a:p>
        </p:txBody>
      </p:sp>
      <p:pic>
        <p:nvPicPr>
          <p:cNvPr id="7" name="Picture 6">
            <a:extLst>
              <a:ext uri="{FF2B5EF4-FFF2-40B4-BE49-F238E27FC236}">
                <a16:creationId xmlns:a16="http://schemas.microsoft.com/office/drawing/2014/main" id="{A8A07734-5C19-570D-91F5-4270C6645C9D}"/>
              </a:ext>
            </a:extLst>
          </p:cNvPr>
          <p:cNvPicPr>
            <a:picLocks noChangeAspect="1"/>
          </p:cNvPicPr>
          <p:nvPr/>
        </p:nvPicPr>
        <p:blipFill rotWithShape="1">
          <a:blip r:embed="rId2"/>
          <a:srcRect b="15841"/>
          <a:stretch/>
        </p:blipFill>
        <p:spPr>
          <a:xfrm>
            <a:off x="919119" y="1337918"/>
            <a:ext cx="4773758" cy="2242576"/>
          </a:xfrm>
          <a:prstGeom prst="rect">
            <a:avLst/>
          </a:prstGeom>
        </p:spPr>
      </p:pic>
      <p:pic>
        <p:nvPicPr>
          <p:cNvPr id="9" name="Picture 8">
            <a:extLst>
              <a:ext uri="{FF2B5EF4-FFF2-40B4-BE49-F238E27FC236}">
                <a16:creationId xmlns:a16="http://schemas.microsoft.com/office/drawing/2014/main" id="{EE0F563F-0C80-2B43-BBC3-FB780DD4E348}"/>
              </a:ext>
            </a:extLst>
          </p:cNvPr>
          <p:cNvPicPr>
            <a:picLocks noChangeAspect="1"/>
          </p:cNvPicPr>
          <p:nvPr/>
        </p:nvPicPr>
        <p:blipFill>
          <a:blip r:embed="rId3"/>
          <a:stretch>
            <a:fillRect/>
          </a:stretch>
        </p:blipFill>
        <p:spPr>
          <a:xfrm>
            <a:off x="919119" y="3729788"/>
            <a:ext cx="4773758" cy="2242576"/>
          </a:xfrm>
          <a:prstGeom prst="rect">
            <a:avLst/>
          </a:prstGeom>
        </p:spPr>
      </p:pic>
      <p:pic>
        <p:nvPicPr>
          <p:cNvPr id="11" name="Picture 10">
            <a:extLst>
              <a:ext uri="{FF2B5EF4-FFF2-40B4-BE49-F238E27FC236}">
                <a16:creationId xmlns:a16="http://schemas.microsoft.com/office/drawing/2014/main" id="{F15201AD-8D32-7AF2-BCE7-F67FFF746923}"/>
              </a:ext>
            </a:extLst>
          </p:cNvPr>
          <p:cNvPicPr>
            <a:picLocks noChangeAspect="1"/>
          </p:cNvPicPr>
          <p:nvPr/>
        </p:nvPicPr>
        <p:blipFill>
          <a:blip r:embed="rId4"/>
          <a:stretch>
            <a:fillRect/>
          </a:stretch>
        </p:blipFill>
        <p:spPr>
          <a:xfrm>
            <a:off x="6361471" y="1337919"/>
            <a:ext cx="5078558" cy="2242576"/>
          </a:xfrm>
          <a:prstGeom prst="rect">
            <a:avLst/>
          </a:prstGeom>
        </p:spPr>
      </p:pic>
      <p:pic>
        <p:nvPicPr>
          <p:cNvPr id="13" name="Picture 12">
            <a:extLst>
              <a:ext uri="{FF2B5EF4-FFF2-40B4-BE49-F238E27FC236}">
                <a16:creationId xmlns:a16="http://schemas.microsoft.com/office/drawing/2014/main" id="{EF6ABD3A-4FEA-4D5E-F57B-19776EE441F3}"/>
              </a:ext>
            </a:extLst>
          </p:cNvPr>
          <p:cNvPicPr>
            <a:picLocks noChangeAspect="1"/>
          </p:cNvPicPr>
          <p:nvPr/>
        </p:nvPicPr>
        <p:blipFill>
          <a:blip r:embed="rId5"/>
          <a:stretch>
            <a:fillRect/>
          </a:stretch>
        </p:blipFill>
        <p:spPr>
          <a:xfrm>
            <a:off x="6361471" y="3729788"/>
            <a:ext cx="5078558" cy="2242576"/>
          </a:xfrm>
          <a:prstGeom prst="rect">
            <a:avLst/>
          </a:prstGeom>
        </p:spPr>
      </p:pic>
    </p:spTree>
    <p:extLst>
      <p:ext uri="{BB962C8B-B14F-4D97-AF65-F5344CB8AC3E}">
        <p14:creationId xmlns:p14="http://schemas.microsoft.com/office/powerpoint/2010/main" val="201743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3F07-35EF-9259-7418-AF2C21CC7E88}"/>
              </a:ext>
            </a:extLst>
          </p:cNvPr>
          <p:cNvSpPr>
            <a:spLocks noGrp="1"/>
          </p:cNvSpPr>
          <p:nvPr>
            <p:ph type="title"/>
          </p:nvPr>
        </p:nvSpPr>
        <p:spPr>
          <a:xfrm>
            <a:off x="913795" y="609600"/>
            <a:ext cx="10353762" cy="786581"/>
          </a:xfrm>
        </p:spPr>
        <p:txBody>
          <a:bodyPr>
            <a:normAutofit/>
          </a:bodyPr>
          <a:lstStyle/>
          <a:p>
            <a:r>
              <a:rPr lang="en-IN" sz="3200" b="1" u="sng" dirty="0"/>
              <a:t>User Guide</a:t>
            </a:r>
          </a:p>
        </p:txBody>
      </p:sp>
      <p:pic>
        <p:nvPicPr>
          <p:cNvPr id="5" name="Picture 4">
            <a:extLst>
              <a:ext uri="{FF2B5EF4-FFF2-40B4-BE49-F238E27FC236}">
                <a16:creationId xmlns:a16="http://schemas.microsoft.com/office/drawing/2014/main" id="{9FEA5A0B-D173-FF26-6BF8-2260C3737D15}"/>
              </a:ext>
            </a:extLst>
          </p:cNvPr>
          <p:cNvPicPr>
            <a:picLocks noChangeAspect="1"/>
          </p:cNvPicPr>
          <p:nvPr/>
        </p:nvPicPr>
        <p:blipFill>
          <a:blip r:embed="rId2"/>
          <a:stretch>
            <a:fillRect/>
          </a:stretch>
        </p:blipFill>
        <p:spPr>
          <a:xfrm>
            <a:off x="1406012" y="1523999"/>
            <a:ext cx="9370143" cy="4974523"/>
          </a:xfrm>
          <a:prstGeom prst="rect">
            <a:avLst/>
          </a:prstGeom>
        </p:spPr>
      </p:pic>
    </p:spTree>
    <p:extLst>
      <p:ext uri="{BB962C8B-B14F-4D97-AF65-F5344CB8AC3E}">
        <p14:creationId xmlns:p14="http://schemas.microsoft.com/office/powerpoint/2010/main" val="268987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89F6-2112-DBE4-12C6-7F19C6A7086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3579812-F7DD-B4DB-E0D3-059D6140F597}"/>
              </a:ext>
            </a:extLst>
          </p:cNvPr>
          <p:cNvSpPr>
            <a:spLocks noGrp="1"/>
          </p:cNvSpPr>
          <p:nvPr>
            <p:ph idx="1"/>
          </p:nvPr>
        </p:nvSpPr>
        <p:spPr>
          <a:xfrm>
            <a:off x="913795" y="2076450"/>
            <a:ext cx="10353762" cy="4558266"/>
          </a:xfrm>
        </p:spPr>
        <p:txBody>
          <a:bodyPr>
            <a:normAutofit/>
          </a:bodyPr>
          <a:lstStyle/>
          <a:p>
            <a:pPr algn="l"/>
            <a:r>
              <a:rPr lang="en-US" b="0" i="0" dirty="0">
                <a:solidFill>
                  <a:schemeClr val="tx1"/>
                </a:solidFill>
                <a:effectLst/>
                <a:latin typeface="Söhne"/>
              </a:rPr>
              <a:t>In wrapping up, our experience with the Prejudice Tracker has opened our eyes to the reality of bias and discrimination. We've learned a lot about how unfair treatment can happen and how we can fix it. But we know there's still more to do.</a:t>
            </a:r>
          </a:p>
          <a:p>
            <a:pPr algn="l"/>
            <a:r>
              <a:rPr lang="en-US" b="0" i="0" dirty="0">
                <a:solidFill>
                  <a:schemeClr val="tx1"/>
                </a:solidFill>
                <a:effectLst/>
                <a:latin typeface="Söhne"/>
              </a:rPr>
              <a:t>This tool isn't just about spotting problems; it's about doing something about them. It's about speaking up and making changes to make things better for everyone.</a:t>
            </a:r>
          </a:p>
          <a:p>
            <a:pPr algn="l"/>
            <a:r>
              <a:rPr lang="en-US" b="0" i="0" dirty="0">
                <a:solidFill>
                  <a:schemeClr val="tx1"/>
                </a:solidFill>
                <a:effectLst/>
                <a:latin typeface="Söhne"/>
              </a:rPr>
              <a:t>So, as we keep moving forward, let's stay brave and determined. Let's use what we've learned to keep fighting against prejudice. Together, we can make a world where everyone is valued </a:t>
            </a:r>
            <a:r>
              <a:rPr lang="en-US" b="0" i="0" dirty="0">
                <a:solidFill>
                  <a:srgbClr val="0D0D0D"/>
                </a:solidFill>
                <a:effectLst/>
                <a:latin typeface="Söhne"/>
              </a:rPr>
              <a:t>and accepted, no matter who they are.</a:t>
            </a:r>
          </a:p>
          <a:p>
            <a:endParaRPr lang="en-IN" dirty="0"/>
          </a:p>
        </p:txBody>
      </p:sp>
    </p:spTree>
    <p:extLst>
      <p:ext uri="{BB962C8B-B14F-4D97-AF65-F5344CB8AC3E}">
        <p14:creationId xmlns:p14="http://schemas.microsoft.com/office/powerpoint/2010/main" val="3085124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E8A8FE9-BFF9-277C-5204-C06B8A1FB5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10814" y="580102"/>
            <a:ext cx="8947354" cy="5624053"/>
          </a:xfrm>
          <a:prstGeom prst="rect">
            <a:avLst/>
          </a:prstGeom>
        </p:spPr>
      </p:pic>
    </p:spTree>
    <p:extLst>
      <p:ext uri="{BB962C8B-B14F-4D97-AF65-F5344CB8AC3E}">
        <p14:creationId xmlns:p14="http://schemas.microsoft.com/office/powerpoint/2010/main" val="294306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42F3-E8F2-72D9-7D39-2F2769AED50D}"/>
              </a:ext>
            </a:extLst>
          </p:cNvPr>
          <p:cNvSpPr>
            <a:spLocks noGrp="1"/>
          </p:cNvSpPr>
          <p:nvPr>
            <p:ph type="title"/>
          </p:nvPr>
        </p:nvSpPr>
        <p:spPr>
          <a:xfrm>
            <a:off x="913795" y="609600"/>
            <a:ext cx="10353762" cy="894735"/>
          </a:xfrm>
        </p:spPr>
        <p:txBody>
          <a:bodyPr>
            <a:normAutofit/>
          </a:bodyPr>
          <a:lstStyle/>
          <a:p>
            <a:r>
              <a:rPr lang="en-IN" sz="3600" b="1" u="sng" dirty="0"/>
              <a:t>Team Members </a:t>
            </a:r>
          </a:p>
        </p:txBody>
      </p:sp>
      <p:sp>
        <p:nvSpPr>
          <p:cNvPr id="5" name="TextBox 4">
            <a:extLst>
              <a:ext uri="{FF2B5EF4-FFF2-40B4-BE49-F238E27FC236}">
                <a16:creationId xmlns:a16="http://schemas.microsoft.com/office/drawing/2014/main" id="{F93B8993-141B-945D-C79E-C14083959397}"/>
              </a:ext>
            </a:extLst>
          </p:cNvPr>
          <p:cNvSpPr txBox="1"/>
          <p:nvPr/>
        </p:nvSpPr>
        <p:spPr>
          <a:xfrm>
            <a:off x="4709652" y="2111935"/>
            <a:ext cx="2920181" cy="1000274"/>
          </a:xfrm>
          <a:prstGeom prst="rect">
            <a:avLst/>
          </a:prstGeom>
          <a:noFill/>
        </p:spPr>
        <p:txBody>
          <a:bodyPr wrap="square">
            <a:spAutoFit/>
          </a:bodyPr>
          <a:lstStyle/>
          <a:p>
            <a:pPr marL="36900" indent="0">
              <a:buNone/>
            </a:pPr>
            <a:r>
              <a:rPr lang="en-IN" sz="2300" dirty="0"/>
              <a:t>Pooja Meena</a:t>
            </a:r>
          </a:p>
          <a:p>
            <a:pPr marL="36900" indent="0">
              <a:buNone/>
            </a:pPr>
            <a:r>
              <a:rPr lang="en-IN" sz="1800" dirty="0"/>
              <a:t>Roll No. -12212086</a:t>
            </a:r>
          </a:p>
          <a:p>
            <a:pPr marL="36900" indent="0">
              <a:buNone/>
            </a:pPr>
            <a:r>
              <a:rPr lang="en-IN" dirty="0"/>
              <a:t>Section : CS B5 </a:t>
            </a:r>
            <a:r>
              <a:rPr lang="en-IN" sz="1800" dirty="0"/>
              <a:t> </a:t>
            </a:r>
          </a:p>
        </p:txBody>
      </p:sp>
      <p:sp>
        <p:nvSpPr>
          <p:cNvPr id="7" name="TextBox 6">
            <a:extLst>
              <a:ext uri="{FF2B5EF4-FFF2-40B4-BE49-F238E27FC236}">
                <a16:creationId xmlns:a16="http://schemas.microsoft.com/office/drawing/2014/main" id="{7EC3E94F-93C7-D190-FAFE-F44B895CEBB3}"/>
              </a:ext>
            </a:extLst>
          </p:cNvPr>
          <p:cNvSpPr txBox="1"/>
          <p:nvPr/>
        </p:nvSpPr>
        <p:spPr>
          <a:xfrm>
            <a:off x="8278763" y="2108019"/>
            <a:ext cx="2576052" cy="1000274"/>
          </a:xfrm>
          <a:prstGeom prst="rect">
            <a:avLst/>
          </a:prstGeom>
          <a:noFill/>
        </p:spPr>
        <p:txBody>
          <a:bodyPr wrap="square">
            <a:spAutoFit/>
          </a:bodyPr>
          <a:lstStyle/>
          <a:p>
            <a:pPr marL="36900" indent="0">
              <a:buNone/>
            </a:pPr>
            <a:r>
              <a:rPr lang="en-IN" sz="2300" dirty="0"/>
              <a:t>Sadhana</a:t>
            </a:r>
          </a:p>
          <a:p>
            <a:pPr marL="36900" indent="0">
              <a:buNone/>
            </a:pPr>
            <a:r>
              <a:rPr lang="en-IN" sz="1800" dirty="0"/>
              <a:t>Roll No. -12212105</a:t>
            </a:r>
          </a:p>
          <a:p>
            <a:pPr marL="36900" indent="0">
              <a:buNone/>
            </a:pPr>
            <a:r>
              <a:rPr lang="en-IN" dirty="0"/>
              <a:t>Section : CS B6 </a:t>
            </a:r>
            <a:r>
              <a:rPr lang="en-IN" sz="1800" dirty="0"/>
              <a:t> </a:t>
            </a:r>
          </a:p>
        </p:txBody>
      </p:sp>
      <p:sp>
        <p:nvSpPr>
          <p:cNvPr id="11" name="TextBox 10">
            <a:extLst>
              <a:ext uri="{FF2B5EF4-FFF2-40B4-BE49-F238E27FC236}">
                <a16:creationId xmlns:a16="http://schemas.microsoft.com/office/drawing/2014/main" id="{EDD6E7B6-0562-8622-B367-7D7C34005C7C}"/>
              </a:ext>
            </a:extLst>
          </p:cNvPr>
          <p:cNvSpPr txBox="1"/>
          <p:nvPr/>
        </p:nvSpPr>
        <p:spPr>
          <a:xfrm>
            <a:off x="1140542" y="2108019"/>
            <a:ext cx="2772697" cy="1000274"/>
          </a:xfrm>
          <a:prstGeom prst="rect">
            <a:avLst/>
          </a:prstGeom>
          <a:noFill/>
        </p:spPr>
        <p:txBody>
          <a:bodyPr wrap="square">
            <a:spAutoFit/>
          </a:bodyPr>
          <a:lstStyle/>
          <a:p>
            <a:pPr marL="36900" indent="0">
              <a:buNone/>
            </a:pPr>
            <a:r>
              <a:rPr lang="en-IN" sz="2300" dirty="0"/>
              <a:t>Rakhi Kumari</a:t>
            </a:r>
          </a:p>
          <a:p>
            <a:pPr marL="36900" indent="0">
              <a:buNone/>
            </a:pPr>
            <a:r>
              <a:rPr lang="en-IN" sz="1800" dirty="0"/>
              <a:t>Roll No. -12212083</a:t>
            </a:r>
          </a:p>
          <a:p>
            <a:pPr marL="36900" indent="0">
              <a:buNone/>
            </a:pPr>
            <a:r>
              <a:rPr lang="en-IN" dirty="0"/>
              <a:t>Section : CS B5 </a:t>
            </a:r>
            <a:r>
              <a:rPr lang="en-IN" sz="1800" dirty="0"/>
              <a:t> </a:t>
            </a:r>
          </a:p>
        </p:txBody>
      </p:sp>
      <p:sp>
        <p:nvSpPr>
          <p:cNvPr id="13" name="TextBox 12">
            <a:extLst>
              <a:ext uri="{FF2B5EF4-FFF2-40B4-BE49-F238E27FC236}">
                <a16:creationId xmlns:a16="http://schemas.microsoft.com/office/drawing/2014/main" id="{60759C01-67BD-9CD8-FD15-82016ED326B1}"/>
              </a:ext>
            </a:extLst>
          </p:cNvPr>
          <p:cNvSpPr txBox="1"/>
          <p:nvPr/>
        </p:nvSpPr>
        <p:spPr>
          <a:xfrm>
            <a:off x="2684206" y="4033841"/>
            <a:ext cx="2772697" cy="1000274"/>
          </a:xfrm>
          <a:prstGeom prst="rect">
            <a:avLst/>
          </a:prstGeom>
          <a:noFill/>
        </p:spPr>
        <p:txBody>
          <a:bodyPr wrap="square">
            <a:spAutoFit/>
          </a:bodyPr>
          <a:lstStyle/>
          <a:p>
            <a:pPr marL="36900" indent="0">
              <a:buNone/>
            </a:pPr>
            <a:r>
              <a:rPr lang="en-IN" sz="2300" dirty="0"/>
              <a:t>Dharna Mittal</a:t>
            </a:r>
          </a:p>
          <a:p>
            <a:pPr marL="36900" indent="0">
              <a:buNone/>
            </a:pPr>
            <a:r>
              <a:rPr lang="en-IN" sz="1800" dirty="0"/>
              <a:t>Roll No. -12212143</a:t>
            </a:r>
          </a:p>
          <a:p>
            <a:pPr marL="36900" indent="0">
              <a:buNone/>
            </a:pPr>
            <a:r>
              <a:rPr lang="en-IN" dirty="0"/>
              <a:t>Section : CS B8</a:t>
            </a:r>
            <a:endParaRPr lang="en-IN" sz="1800" dirty="0"/>
          </a:p>
        </p:txBody>
      </p:sp>
      <p:sp>
        <p:nvSpPr>
          <p:cNvPr id="15" name="TextBox 14">
            <a:extLst>
              <a:ext uri="{FF2B5EF4-FFF2-40B4-BE49-F238E27FC236}">
                <a16:creationId xmlns:a16="http://schemas.microsoft.com/office/drawing/2014/main" id="{2BB291F6-3564-BCEC-97B2-8F48BC4082B5}"/>
              </a:ext>
            </a:extLst>
          </p:cNvPr>
          <p:cNvSpPr txBox="1"/>
          <p:nvPr/>
        </p:nvSpPr>
        <p:spPr>
          <a:xfrm>
            <a:off x="6656441" y="4033841"/>
            <a:ext cx="2576052" cy="1000274"/>
          </a:xfrm>
          <a:prstGeom prst="rect">
            <a:avLst/>
          </a:prstGeom>
          <a:noFill/>
        </p:spPr>
        <p:txBody>
          <a:bodyPr wrap="square">
            <a:spAutoFit/>
          </a:bodyPr>
          <a:lstStyle/>
          <a:p>
            <a:pPr marL="36900" indent="0">
              <a:buNone/>
            </a:pPr>
            <a:r>
              <a:rPr lang="en-IN" sz="2300" dirty="0"/>
              <a:t>Gurleen Kaur</a:t>
            </a:r>
          </a:p>
          <a:p>
            <a:pPr marL="36900" indent="0">
              <a:buNone/>
            </a:pPr>
            <a:r>
              <a:rPr lang="en-IN" sz="1800" dirty="0"/>
              <a:t>Roll No. -12212145</a:t>
            </a:r>
          </a:p>
          <a:p>
            <a:pPr marL="36900" indent="0">
              <a:buNone/>
            </a:pPr>
            <a:r>
              <a:rPr lang="en-IN" dirty="0"/>
              <a:t>Section : CS B8</a:t>
            </a:r>
            <a:endParaRPr lang="en-IN" sz="1800" dirty="0"/>
          </a:p>
        </p:txBody>
      </p:sp>
    </p:spTree>
    <p:extLst>
      <p:ext uri="{BB962C8B-B14F-4D97-AF65-F5344CB8AC3E}">
        <p14:creationId xmlns:p14="http://schemas.microsoft.com/office/powerpoint/2010/main" val="108418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21008"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2" y="376818"/>
            <a:ext cx="5204421" cy="950538"/>
          </a:xfrm>
        </p:spPr>
        <p:txBody>
          <a:bodyPr anchor="b">
            <a:normAutofit fontScale="90000"/>
          </a:bodyPr>
          <a:lstStyle/>
          <a:p>
            <a:br>
              <a:rPr lang="en-US" sz="1000" dirty="0">
                <a:solidFill>
                  <a:schemeClr val="tx1"/>
                </a:solidFill>
              </a:rPr>
            </a:br>
            <a:br>
              <a:rPr lang="en-US" sz="1800" dirty="0">
                <a:solidFill>
                  <a:schemeClr val="tx1"/>
                </a:solidFill>
              </a:rPr>
            </a:br>
            <a:r>
              <a:rPr lang="en-US" sz="2800" b="1" i="0" u="sng" dirty="0">
                <a:solidFill>
                  <a:schemeClr val="tx1"/>
                </a:solidFill>
                <a:effectLst/>
                <a:latin typeface="Söhne"/>
              </a:rPr>
              <a:t>Prejudice Tracker</a:t>
            </a:r>
            <a:br>
              <a:rPr lang="en-US" sz="2800" b="1" i="0" u="sng" dirty="0">
                <a:solidFill>
                  <a:schemeClr val="tx1"/>
                </a:solidFill>
                <a:effectLst/>
                <a:latin typeface="Söhne"/>
              </a:rPr>
            </a:br>
            <a:r>
              <a:rPr lang="en-US" sz="1800" b="1" i="0" dirty="0">
                <a:solidFill>
                  <a:schemeClr val="tx1"/>
                </a:solidFill>
                <a:effectLst/>
                <a:latin typeface="Söhne"/>
              </a:rPr>
              <a:t>Detection to correction: Fight against prejudice</a:t>
            </a:r>
            <a:endParaRPr lang="en-US" sz="2800" dirty="0"/>
          </a:p>
        </p:txBody>
      </p:sp>
      <p:sp>
        <p:nvSpPr>
          <p:cNvPr id="6" name="Rectangle 3">
            <a:extLst>
              <a:ext uri="{FF2B5EF4-FFF2-40B4-BE49-F238E27FC236}">
                <a16:creationId xmlns:a16="http://schemas.microsoft.com/office/drawing/2014/main" id="{28139FC7-04F1-B06C-699A-474AD5DF967B}"/>
              </a:ext>
            </a:extLst>
          </p:cNvPr>
          <p:cNvSpPr>
            <a:spLocks noChangeArrowheads="1"/>
          </p:cNvSpPr>
          <p:nvPr/>
        </p:nvSpPr>
        <p:spPr bwMode="auto">
          <a:xfrm rot="10800000" flipH="1" flipV="1">
            <a:off x="7012827" y="1704173"/>
            <a:ext cx="442336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Ever wished there was a way to spot prejudice as it happens? Well, now there is! Meet the Prejudice Tracker, your trusty tool for detecting and addressing bias in real-time.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Imagine a world where unfair treatment and discrimination are quickly identified and addressed. With the Prejudice Tracker, we're making that vision a reality.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From online conversations to everyday interactions, our cutting-edge platform keeps an eye out for prejudice, helping you understand it and take action. Join us in the fight for equality and inclusivity with the Prejudice Tracker by your side!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3C87E3CB-5455-BC4A-CE08-767DB5369F46}"/>
              </a:ext>
            </a:extLst>
          </p:cNvPr>
          <p:cNvSpPr>
            <a:spLocks noChangeArrowheads="1"/>
          </p:cNvSpPr>
          <p:nvPr/>
        </p:nvSpPr>
        <p:spPr bwMode="auto">
          <a:xfrm>
            <a:off x="0" y="0"/>
            <a:ext cx="3962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C707-B18E-3B8C-5363-E3FF81D1A2CF}"/>
              </a:ext>
            </a:extLst>
          </p:cNvPr>
          <p:cNvSpPr>
            <a:spLocks noGrp="1"/>
          </p:cNvSpPr>
          <p:nvPr>
            <p:ph type="title"/>
          </p:nvPr>
        </p:nvSpPr>
        <p:spPr>
          <a:xfrm>
            <a:off x="1104295" y="279400"/>
            <a:ext cx="10353762" cy="704850"/>
          </a:xfrm>
        </p:spPr>
        <p:txBody>
          <a:bodyPr>
            <a:normAutofit fontScale="90000"/>
          </a:bodyPr>
          <a:lstStyle/>
          <a:p>
            <a:r>
              <a:rPr lang="en-IN" dirty="0"/>
              <a:t>MOTIVATION</a:t>
            </a:r>
          </a:p>
        </p:txBody>
      </p:sp>
      <p:sp>
        <p:nvSpPr>
          <p:cNvPr id="3" name="Content Placeholder 2">
            <a:extLst>
              <a:ext uri="{FF2B5EF4-FFF2-40B4-BE49-F238E27FC236}">
                <a16:creationId xmlns:a16="http://schemas.microsoft.com/office/drawing/2014/main" id="{18BB3759-E031-C1E8-2703-F5E1E60D1BCD}"/>
              </a:ext>
            </a:extLst>
          </p:cNvPr>
          <p:cNvSpPr>
            <a:spLocks noGrp="1"/>
          </p:cNvSpPr>
          <p:nvPr>
            <p:ph idx="1"/>
          </p:nvPr>
        </p:nvSpPr>
        <p:spPr>
          <a:xfrm>
            <a:off x="913795" y="1181100"/>
            <a:ext cx="10353762" cy="5257800"/>
          </a:xfrm>
        </p:spPr>
        <p:txBody>
          <a:bodyPr>
            <a:normAutofit fontScale="25000" lnSpcReduction="20000"/>
          </a:bodyPr>
          <a:lstStyle/>
          <a:p>
            <a:pPr algn="l"/>
            <a:r>
              <a:rPr lang="en-US" sz="8000" b="0" i="0" dirty="0">
                <a:solidFill>
                  <a:schemeClr val="tx1"/>
                </a:solidFill>
                <a:effectLst/>
                <a:latin typeface="Söhne"/>
              </a:rPr>
              <a:t>The motivation for developing the Prejudice Tracker stems from the urgent need to combat prejudice in all its forms. Here are some key sources of motivation:</a:t>
            </a:r>
          </a:p>
          <a:p>
            <a:pPr algn="l">
              <a:buFont typeface="+mj-lt"/>
              <a:buAutoNum type="arabicPeriod"/>
            </a:pPr>
            <a:r>
              <a:rPr lang="en-US" sz="8000" b="0" i="0" dirty="0">
                <a:solidFill>
                  <a:schemeClr val="tx1"/>
                </a:solidFill>
                <a:effectLst/>
                <a:latin typeface="Söhne"/>
              </a:rPr>
              <a:t>Social Justice: Prejudice, whether based on race, gender, religion, or any other factor, perpetuates inequality and injustice. By detecting and addressing prejudice, we contribute to creating a fairer and more just society for all.</a:t>
            </a:r>
          </a:p>
          <a:p>
            <a:pPr algn="l">
              <a:buFont typeface="+mj-lt"/>
              <a:buAutoNum type="arabicPeriod"/>
            </a:pPr>
            <a:r>
              <a:rPr lang="en-US" sz="8000" b="0" i="0" dirty="0">
                <a:solidFill>
                  <a:schemeClr val="tx1"/>
                </a:solidFill>
                <a:effectLst/>
                <a:latin typeface="Söhne"/>
              </a:rPr>
              <a:t>Human Dignity: Every individual deserves to be treated with dignity and respect. Prejudice undermines this fundamental principle by devaluing people based on irrelevant characteristics. The Prejudice Tracker aims to uphold human dignity by challenging biased attitudes and behaviors.</a:t>
            </a:r>
          </a:p>
          <a:p>
            <a:pPr algn="l">
              <a:buFont typeface="+mj-lt"/>
              <a:buAutoNum type="arabicPeriod"/>
            </a:pPr>
            <a:r>
              <a:rPr lang="en-US" sz="8000" b="0" i="0" dirty="0">
                <a:solidFill>
                  <a:schemeClr val="tx1"/>
                </a:solidFill>
                <a:effectLst/>
                <a:latin typeface="Söhne"/>
              </a:rPr>
              <a:t>Psychological Well-being: Prejudice can have detrimental effects on the mental health and well-being of its targets. By actively combating prejudice, we promote psychological resilience and create safer environments for everyone.</a:t>
            </a:r>
          </a:p>
          <a:p>
            <a:pPr algn="l">
              <a:buFont typeface="+mj-lt"/>
              <a:buAutoNum type="arabicPeriod"/>
            </a:pPr>
            <a:r>
              <a:rPr lang="en-US" sz="8000" b="0" i="0" dirty="0">
                <a:solidFill>
                  <a:schemeClr val="tx1"/>
                </a:solidFill>
                <a:effectLst/>
                <a:latin typeface="Söhne"/>
              </a:rPr>
              <a:t>Ethical Imperative: It is our moral responsibility to challenge prejudice wherever we encounter it. By developing tools like the Prejudice Tracker, we fulfill our ethical duty to promote equality, justice, and human rights.</a:t>
            </a:r>
          </a:p>
          <a:p>
            <a:endParaRPr lang="en-IN" dirty="0">
              <a:solidFill>
                <a:schemeClr val="tx1"/>
              </a:solidFill>
            </a:endParaRPr>
          </a:p>
        </p:txBody>
      </p:sp>
    </p:spTree>
    <p:extLst>
      <p:ext uri="{BB962C8B-B14F-4D97-AF65-F5344CB8AC3E}">
        <p14:creationId xmlns:p14="http://schemas.microsoft.com/office/powerpoint/2010/main" val="165993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294F-5319-3DD9-E611-D363A6B313ED}"/>
              </a:ext>
            </a:extLst>
          </p:cNvPr>
          <p:cNvSpPr>
            <a:spLocks noGrp="1"/>
          </p:cNvSpPr>
          <p:nvPr>
            <p:ph type="title"/>
          </p:nvPr>
        </p:nvSpPr>
        <p:spPr/>
        <p:txBody>
          <a:bodyPr>
            <a:normAutofit/>
          </a:bodyPr>
          <a:lstStyle/>
          <a:p>
            <a:r>
              <a:rPr lang="en-IN" sz="4000" b="1" u="sng" dirty="0"/>
              <a:t>Tech Stacks Used</a:t>
            </a:r>
          </a:p>
        </p:txBody>
      </p:sp>
      <p:pic>
        <p:nvPicPr>
          <p:cNvPr id="7" name="Picture 6">
            <a:extLst>
              <a:ext uri="{FF2B5EF4-FFF2-40B4-BE49-F238E27FC236}">
                <a16:creationId xmlns:a16="http://schemas.microsoft.com/office/drawing/2014/main" id="{60488A89-6CFC-687C-298A-69C1FC3C5AF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19689" y="1866900"/>
            <a:ext cx="3429000" cy="3314700"/>
          </a:xfrm>
          <a:prstGeom prst="rect">
            <a:avLst/>
          </a:prstGeom>
        </p:spPr>
      </p:pic>
      <p:pic>
        <p:nvPicPr>
          <p:cNvPr id="12" name="Picture 11">
            <a:extLst>
              <a:ext uri="{FF2B5EF4-FFF2-40B4-BE49-F238E27FC236}">
                <a16:creationId xmlns:a16="http://schemas.microsoft.com/office/drawing/2014/main" id="{80A67465-568E-ECDE-F484-4946AB6CD05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79049" y="2231923"/>
            <a:ext cx="3094914" cy="2831690"/>
          </a:xfrm>
          <a:prstGeom prst="rect">
            <a:avLst/>
          </a:prstGeom>
        </p:spPr>
      </p:pic>
      <p:pic>
        <p:nvPicPr>
          <p:cNvPr id="18" name="Picture 17">
            <a:extLst>
              <a:ext uri="{FF2B5EF4-FFF2-40B4-BE49-F238E27FC236}">
                <a16:creationId xmlns:a16="http://schemas.microsoft.com/office/drawing/2014/main" id="{2EF5CE62-630C-97A8-8DBC-57D77F80C62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691717" y="1990418"/>
            <a:ext cx="2647743" cy="3314700"/>
          </a:xfrm>
          <a:prstGeom prst="rect">
            <a:avLst/>
          </a:prstGeom>
        </p:spPr>
      </p:pic>
    </p:spTree>
    <p:extLst>
      <p:ext uri="{BB962C8B-B14F-4D97-AF65-F5344CB8AC3E}">
        <p14:creationId xmlns:p14="http://schemas.microsoft.com/office/powerpoint/2010/main" val="2365042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8B0F8-DA2F-03BE-C665-2FE902134C37}"/>
              </a:ext>
            </a:extLst>
          </p:cNvPr>
          <p:cNvSpPr>
            <a:spLocks noGrp="1"/>
          </p:cNvSpPr>
          <p:nvPr>
            <p:ph type="title"/>
          </p:nvPr>
        </p:nvSpPr>
        <p:spPr>
          <a:xfrm>
            <a:off x="785975" y="61165"/>
            <a:ext cx="10353762" cy="808074"/>
          </a:xfrm>
        </p:spPr>
        <p:txBody>
          <a:bodyPr>
            <a:normAutofit/>
          </a:bodyPr>
          <a:lstStyle/>
          <a:p>
            <a:r>
              <a:rPr lang="en-IN" sz="4000" b="1" u="sng" dirty="0"/>
              <a:t>Methodology flow chart</a:t>
            </a:r>
          </a:p>
        </p:txBody>
      </p:sp>
      <p:pic>
        <p:nvPicPr>
          <p:cNvPr id="4" name="Picture 3">
            <a:extLst>
              <a:ext uri="{FF2B5EF4-FFF2-40B4-BE49-F238E27FC236}">
                <a16:creationId xmlns:a16="http://schemas.microsoft.com/office/drawing/2014/main" id="{AC99956D-3F30-2345-DE83-C8C6F3496D38}"/>
              </a:ext>
            </a:extLst>
          </p:cNvPr>
          <p:cNvPicPr>
            <a:picLocks noChangeAspect="1"/>
          </p:cNvPicPr>
          <p:nvPr/>
        </p:nvPicPr>
        <p:blipFill>
          <a:blip r:embed="rId2"/>
          <a:stretch>
            <a:fillRect/>
          </a:stretch>
        </p:blipFill>
        <p:spPr>
          <a:xfrm>
            <a:off x="1956467" y="1035474"/>
            <a:ext cx="8268417" cy="5357324"/>
          </a:xfrm>
          <a:prstGeom prst="rect">
            <a:avLst/>
          </a:prstGeom>
        </p:spPr>
      </p:pic>
    </p:spTree>
    <p:extLst>
      <p:ext uri="{BB962C8B-B14F-4D97-AF65-F5344CB8AC3E}">
        <p14:creationId xmlns:p14="http://schemas.microsoft.com/office/powerpoint/2010/main" val="183381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5684F-9303-9605-5ECB-E661D2E27FC3}"/>
              </a:ext>
            </a:extLst>
          </p:cNvPr>
          <p:cNvSpPr>
            <a:spLocks noGrp="1"/>
          </p:cNvSpPr>
          <p:nvPr>
            <p:ph type="title"/>
          </p:nvPr>
        </p:nvSpPr>
        <p:spPr>
          <a:xfrm>
            <a:off x="919119" y="334297"/>
            <a:ext cx="10353762" cy="815163"/>
          </a:xfrm>
        </p:spPr>
        <p:txBody>
          <a:bodyPr/>
          <a:lstStyle/>
          <a:p>
            <a:r>
              <a:rPr lang="en-IN" dirty="0"/>
              <a:t>Homepage</a:t>
            </a:r>
          </a:p>
        </p:txBody>
      </p:sp>
      <p:pic>
        <p:nvPicPr>
          <p:cNvPr id="5" name="Content Placeholder 4">
            <a:extLst>
              <a:ext uri="{FF2B5EF4-FFF2-40B4-BE49-F238E27FC236}">
                <a16:creationId xmlns:a16="http://schemas.microsoft.com/office/drawing/2014/main" id="{49733E8F-71EE-49BB-0731-2BB603E630CB}"/>
              </a:ext>
            </a:extLst>
          </p:cNvPr>
          <p:cNvPicPr>
            <a:picLocks noGrp="1" noChangeAspect="1"/>
          </p:cNvPicPr>
          <p:nvPr>
            <p:ph idx="1"/>
          </p:nvPr>
        </p:nvPicPr>
        <p:blipFill>
          <a:blip r:embed="rId2"/>
          <a:stretch>
            <a:fillRect/>
          </a:stretch>
        </p:blipFill>
        <p:spPr>
          <a:xfrm>
            <a:off x="742679" y="1424763"/>
            <a:ext cx="4773218" cy="2488476"/>
          </a:xfrm>
        </p:spPr>
      </p:pic>
      <p:pic>
        <p:nvPicPr>
          <p:cNvPr id="7" name="Picture 6">
            <a:extLst>
              <a:ext uri="{FF2B5EF4-FFF2-40B4-BE49-F238E27FC236}">
                <a16:creationId xmlns:a16="http://schemas.microsoft.com/office/drawing/2014/main" id="{FFB5CB9E-0A10-8A91-7A24-A2810E5657E3}"/>
              </a:ext>
            </a:extLst>
          </p:cNvPr>
          <p:cNvPicPr>
            <a:picLocks noChangeAspect="1"/>
          </p:cNvPicPr>
          <p:nvPr/>
        </p:nvPicPr>
        <p:blipFill>
          <a:blip r:embed="rId3"/>
          <a:stretch>
            <a:fillRect/>
          </a:stretch>
        </p:blipFill>
        <p:spPr>
          <a:xfrm>
            <a:off x="742680" y="4035227"/>
            <a:ext cx="4773218" cy="2488476"/>
          </a:xfrm>
          <a:prstGeom prst="rect">
            <a:avLst/>
          </a:prstGeom>
        </p:spPr>
      </p:pic>
      <p:pic>
        <p:nvPicPr>
          <p:cNvPr id="9" name="Picture 8">
            <a:extLst>
              <a:ext uri="{FF2B5EF4-FFF2-40B4-BE49-F238E27FC236}">
                <a16:creationId xmlns:a16="http://schemas.microsoft.com/office/drawing/2014/main" id="{2511C6F5-4005-2EEE-0CE8-638D4EEFD629}"/>
              </a:ext>
            </a:extLst>
          </p:cNvPr>
          <p:cNvPicPr>
            <a:picLocks noChangeAspect="1"/>
          </p:cNvPicPr>
          <p:nvPr/>
        </p:nvPicPr>
        <p:blipFill>
          <a:blip r:embed="rId4"/>
          <a:stretch>
            <a:fillRect/>
          </a:stretch>
        </p:blipFill>
        <p:spPr>
          <a:xfrm>
            <a:off x="6351640" y="1447571"/>
            <a:ext cx="5014447" cy="2334704"/>
          </a:xfrm>
          <a:prstGeom prst="rect">
            <a:avLst/>
          </a:prstGeom>
        </p:spPr>
      </p:pic>
      <p:pic>
        <p:nvPicPr>
          <p:cNvPr id="11" name="Picture 10">
            <a:extLst>
              <a:ext uri="{FF2B5EF4-FFF2-40B4-BE49-F238E27FC236}">
                <a16:creationId xmlns:a16="http://schemas.microsoft.com/office/drawing/2014/main" id="{0610E733-EAC9-B219-D40D-268CFFB3AFB4}"/>
              </a:ext>
            </a:extLst>
          </p:cNvPr>
          <p:cNvPicPr>
            <a:picLocks noChangeAspect="1"/>
          </p:cNvPicPr>
          <p:nvPr/>
        </p:nvPicPr>
        <p:blipFill rotWithShape="1">
          <a:blip r:embed="rId5"/>
          <a:srcRect b="38189"/>
          <a:stretch/>
        </p:blipFill>
        <p:spPr>
          <a:xfrm>
            <a:off x="6351640" y="3913239"/>
            <a:ext cx="5014448" cy="1443112"/>
          </a:xfrm>
          <a:prstGeom prst="rect">
            <a:avLst/>
          </a:prstGeom>
        </p:spPr>
      </p:pic>
      <p:pic>
        <p:nvPicPr>
          <p:cNvPr id="13" name="Picture 12">
            <a:extLst>
              <a:ext uri="{FF2B5EF4-FFF2-40B4-BE49-F238E27FC236}">
                <a16:creationId xmlns:a16="http://schemas.microsoft.com/office/drawing/2014/main" id="{4F1BED03-DF61-AA91-7ED1-CC680DE0579D}"/>
              </a:ext>
            </a:extLst>
          </p:cNvPr>
          <p:cNvPicPr>
            <a:picLocks noChangeAspect="1"/>
          </p:cNvPicPr>
          <p:nvPr/>
        </p:nvPicPr>
        <p:blipFill>
          <a:blip r:embed="rId6"/>
          <a:stretch>
            <a:fillRect/>
          </a:stretch>
        </p:blipFill>
        <p:spPr>
          <a:xfrm>
            <a:off x="6351637" y="5356351"/>
            <a:ext cx="5014450" cy="1167352"/>
          </a:xfrm>
          <a:prstGeom prst="rect">
            <a:avLst/>
          </a:prstGeom>
        </p:spPr>
      </p:pic>
    </p:spTree>
    <p:extLst>
      <p:ext uri="{BB962C8B-B14F-4D97-AF65-F5344CB8AC3E}">
        <p14:creationId xmlns:p14="http://schemas.microsoft.com/office/powerpoint/2010/main" val="418562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3CB-FA66-DD13-B86B-732F8E32BE64}"/>
              </a:ext>
            </a:extLst>
          </p:cNvPr>
          <p:cNvSpPr>
            <a:spLocks noGrp="1"/>
          </p:cNvSpPr>
          <p:nvPr>
            <p:ph type="title"/>
          </p:nvPr>
        </p:nvSpPr>
        <p:spPr>
          <a:xfrm>
            <a:off x="913795" y="609600"/>
            <a:ext cx="10353762" cy="762000"/>
          </a:xfrm>
        </p:spPr>
        <p:txBody>
          <a:bodyPr>
            <a:normAutofit/>
          </a:bodyPr>
          <a:lstStyle/>
          <a:p>
            <a:r>
              <a:rPr lang="en-IN" dirty="0"/>
              <a:t>Login</a:t>
            </a:r>
          </a:p>
        </p:txBody>
      </p:sp>
      <p:pic>
        <p:nvPicPr>
          <p:cNvPr id="5" name="Content Placeholder 4">
            <a:extLst>
              <a:ext uri="{FF2B5EF4-FFF2-40B4-BE49-F238E27FC236}">
                <a16:creationId xmlns:a16="http://schemas.microsoft.com/office/drawing/2014/main" id="{D3EA6241-5B11-EC0D-D63B-ED3AB01D5C00}"/>
              </a:ext>
            </a:extLst>
          </p:cNvPr>
          <p:cNvPicPr>
            <a:picLocks noGrp="1" noChangeAspect="1"/>
          </p:cNvPicPr>
          <p:nvPr>
            <p:ph idx="1"/>
          </p:nvPr>
        </p:nvPicPr>
        <p:blipFill>
          <a:blip r:embed="rId2"/>
          <a:stretch>
            <a:fillRect/>
          </a:stretch>
        </p:blipFill>
        <p:spPr>
          <a:xfrm>
            <a:off x="1672801" y="1594884"/>
            <a:ext cx="9703122" cy="4653516"/>
          </a:xfrm>
        </p:spPr>
      </p:pic>
    </p:spTree>
    <p:extLst>
      <p:ext uri="{BB962C8B-B14F-4D97-AF65-F5344CB8AC3E}">
        <p14:creationId xmlns:p14="http://schemas.microsoft.com/office/powerpoint/2010/main" val="60233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8823-7C12-CBD4-3ED2-885DC6479D01}"/>
              </a:ext>
            </a:extLst>
          </p:cNvPr>
          <p:cNvSpPr>
            <a:spLocks noGrp="1"/>
          </p:cNvSpPr>
          <p:nvPr>
            <p:ph type="title"/>
          </p:nvPr>
        </p:nvSpPr>
        <p:spPr>
          <a:xfrm>
            <a:off x="913795" y="609600"/>
            <a:ext cx="10353762" cy="1017181"/>
          </a:xfrm>
        </p:spPr>
        <p:txBody>
          <a:bodyPr/>
          <a:lstStyle/>
          <a:p>
            <a:r>
              <a:rPr lang="en-IN" dirty="0"/>
              <a:t>Signup</a:t>
            </a:r>
          </a:p>
        </p:txBody>
      </p:sp>
      <p:pic>
        <p:nvPicPr>
          <p:cNvPr id="5" name="Content Placeholder 4">
            <a:extLst>
              <a:ext uri="{FF2B5EF4-FFF2-40B4-BE49-F238E27FC236}">
                <a16:creationId xmlns:a16="http://schemas.microsoft.com/office/drawing/2014/main" id="{B5D93B80-BBDD-FB6A-9481-114E25E02876}"/>
              </a:ext>
            </a:extLst>
          </p:cNvPr>
          <p:cNvPicPr>
            <a:picLocks noGrp="1" noChangeAspect="1"/>
          </p:cNvPicPr>
          <p:nvPr>
            <p:ph idx="1"/>
          </p:nvPr>
        </p:nvPicPr>
        <p:blipFill>
          <a:blip r:embed="rId2"/>
          <a:stretch>
            <a:fillRect/>
          </a:stretch>
        </p:blipFill>
        <p:spPr>
          <a:xfrm>
            <a:off x="2180974" y="1626781"/>
            <a:ext cx="8526012" cy="4621619"/>
          </a:xfrm>
        </p:spPr>
      </p:pic>
    </p:spTree>
    <p:extLst>
      <p:ext uri="{BB962C8B-B14F-4D97-AF65-F5344CB8AC3E}">
        <p14:creationId xmlns:p14="http://schemas.microsoft.com/office/powerpoint/2010/main" val="359865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{E0D7373F-088B-4DE0-B1DA-69DB1A9B6C49}tf55705232_win32</Template>
  <TotalTime>3006</TotalTime>
  <Words>510</Words>
  <Application>Microsoft Office PowerPoint</Application>
  <PresentationFormat>Widescreen</PresentationFormat>
  <Paragraphs>44</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Goudy Old Style</vt:lpstr>
      <vt:lpstr>Söhne</vt:lpstr>
      <vt:lpstr>Wingdings 2</vt:lpstr>
      <vt:lpstr>SlateVTI</vt:lpstr>
      <vt:lpstr>Prejudice Tracker</vt:lpstr>
      <vt:lpstr>Team Members </vt:lpstr>
      <vt:lpstr>  Prejudice Tracker Detection to correction: Fight against prejudice</vt:lpstr>
      <vt:lpstr>MOTIVATION</vt:lpstr>
      <vt:lpstr>Tech Stacks Used</vt:lpstr>
      <vt:lpstr>Methodology flow chart</vt:lpstr>
      <vt:lpstr>Homepage</vt:lpstr>
      <vt:lpstr>Login</vt:lpstr>
      <vt:lpstr>Signup</vt:lpstr>
      <vt:lpstr>Forgot Password / Reset Password</vt:lpstr>
      <vt:lpstr>Reporting Form</vt:lpstr>
      <vt:lpstr>History</vt:lpstr>
      <vt:lpstr>Incident Details and Suggestions </vt:lpstr>
      <vt:lpstr>Learning Resources</vt:lpstr>
      <vt:lpstr>User Guide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Prejudice Tracker</dc:title>
  <dc:creator>Dharna Mittal</dc:creator>
  <cp:lastModifiedBy>Rakhi Kumari</cp:lastModifiedBy>
  <cp:revision>3</cp:revision>
  <dcterms:created xsi:type="dcterms:W3CDTF">2024-04-04T04:47:26Z</dcterms:created>
  <dcterms:modified xsi:type="dcterms:W3CDTF">2024-04-07T19:01:16Z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